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1"/>
    <p:sldId id="257" r:id="rId32"/>
    <p:sldId id="258" r:id="rId33"/>
    <p:sldId id="259" r:id="rId34"/>
    <p:sldId id="260" r:id="rId35"/>
    <p:sldId id="261" r:id="rId3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Neue Machina" charset="1" panose="00000500000000000000"/>
      <p:regular r:id="rId10"/>
    </p:embeddedFont>
    <p:embeddedFont>
      <p:font typeface="Neue Machina Light" charset="1" panose="00000400000000000000"/>
      <p:regular r:id="rId11"/>
    </p:embeddedFont>
    <p:embeddedFont>
      <p:font typeface="Neue Machina Ultra-Bold" charset="1" panose="00000900000000000000"/>
      <p:regular r:id="rId12"/>
    </p:embeddedFont>
    <p:embeddedFont>
      <p:font typeface="Montserrat" charset="1" panose="00000500000000000000"/>
      <p:regular r:id="rId13"/>
    </p:embeddedFont>
    <p:embeddedFont>
      <p:font typeface="Montserrat Bold" charset="1" panose="00000800000000000000"/>
      <p:regular r:id="rId14"/>
    </p:embeddedFont>
    <p:embeddedFont>
      <p:font typeface="Montserrat Italics" charset="1" panose="00000500000000000000"/>
      <p:regular r:id="rId15"/>
    </p:embeddedFont>
    <p:embeddedFont>
      <p:font typeface="Montserrat Bold Italics" charset="1" panose="00000800000000000000"/>
      <p:regular r:id="rId16"/>
    </p:embeddedFont>
    <p:embeddedFont>
      <p:font typeface="Montserrat Thin" charset="1" panose="00000300000000000000"/>
      <p:regular r:id="rId17"/>
    </p:embeddedFont>
    <p:embeddedFont>
      <p:font typeface="Montserrat Thin Italics" charset="1" panose="00000300000000000000"/>
      <p:regular r:id="rId18"/>
    </p:embeddedFont>
    <p:embeddedFont>
      <p:font typeface="Montserrat Extra-Light" charset="1" panose="00000300000000000000"/>
      <p:regular r:id="rId19"/>
    </p:embeddedFont>
    <p:embeddedFont>
      <p:font typeface="Montserrat Extra-Light Italics" charset="1" panose="00000300000000000000"/>
      <p:regular r:id="rId20"/>
    </p:embeddedFont>
    <p:embeddedFont>
      <p:font typeface="Montserrat Light" charset="1" panose="00000400000000000000"/>
      <p:regular r:id="rId21"/>
    </p:embeddedFont>
    <p:embeddedFont>
      <p:font typeface="Montserrat Light Italics" charset="1" panose="00000400000000000000"/>
      <p:regular r:id="rId22"/>
    </p:embeddedFont>
    <p:embeddedFont>
      <p:font typeface="Montserrat Medium" charset="1" panose="00000600000000000000"/>
      <p:regular r:id="rId23"/>
    </p:embeddedFont>
    <p:embeddedFont>
      <p:font typeface="Montserrat Medium Italics" charset="1" panose="00000600000000000000"/>
      <p:regular r:id="rId24"/>
    </p:embeddedFont>
    <p:embeddedFont>
      <p:font typeface="Montserrat Semi-Bold" charset="1" panose="00000700000000000000"/>
      <p:regular r:id="rId25"/>
    </p:embeddedFont>
    <p:embeddedFont>
      <p:font typeface="Montserrat Semi-Bold Italics" charset="1" panose="00000700000000000000"/>
      <p:regular r:id="rId26"/>
    </p:embeddedFont>
    <p:embeddedFont>
      <p:font typeface="Montserrat Ultra-Bold" charset="1" panose="00000900000000000000"/>
      <p:regular r:id="rId27"/>
    </p:embeddedFont>
    <p:embeddedFont>
      <p:font typeface="Montserrat Ultra-Bold Italics" charset="1" panose="00000900000000000000"/>
      <p:regular r:id="rId28"/>
    </p:embeddedFont>
    <p:embeddedFont>
      <p:font typeface="Montserrat Heavy" charset="1" panose="00000A00000000000000"/>
      <p:regular r:id="rId29"/>
    </p:embeddedFont>
    <p:embeddedFont>
      <p:font typeface="Montserrat Heavy Italics" charset="1" panose="00000A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slides/slide1.xml" Type="http://schemas.openxmlformats.org/officeDocument/2006/relationships/slide"/><Relationship Id="rId32" Target="slides/slide2.xml" Type="http://schemas.openxmlformats.org/officeDocument/2006/relationships/slide"/><Relationship Id="rId33" Target="slides/slide3.xml" Type="http://schemas.openxmlformats.org/officeDocument/2006/relationships/slide"/><Relationship Id="rId34" Target="slides/slide4.xml" Type="http://schemas.openxmlformats.org/officeDocument/2006/relationships/slide"/><Relationship Id="rId35" Target="slides/slide5.xml" Type="http://schemas.openxmlformats.org/officeDocument/2006/relationships/slide"/><Relationship Id="rId36" Target="slides/slide6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12.pn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492672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71731" y="654409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100000">
            <a:off x="11884038" y="689683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393429">
            <a:off x="13088751" y="6885771"/>
            <a:ext cx="4723918" cy="2308815"/>
          </a:xfrm>
          <a:custGeom>
            <a:avLst/>
            <a:gdLst/>
            <a:ahLst/>
            <a:cxnLst/>
            <a:rect r="r" b="b" t="t" l="l"/>
            <a:pathLst>
              <a:path h="2308815" w="4723918">
                <a:moveTo>
                  <a:pt x="0" y="0"/>
                </a:moveTo>
                <a:lnTo>
                  <a:pt x="4723918" y="0"/>
                </a:lnTo>
                <a:lnTo>
                  <a:pt x="4723918" y="2308814"/>
                </a:lnTo>
                <a:lnTo>
                  <a:pt x="0" y="23088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32774" y="1333355"/>
            <a:ext cx="3597907" cy="3671334"/>
          </a:xfrm>
          <a:custGeom>
            <a:avLst/>
            <a:gdLst/>
            <a:ahLst/>
            <a:cxnLst/>
            <a:rect r="r" b="b" t="t" l="l"/>
            <a:pathLst>
              <a:path h="3671334" w="3597907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042606">
            <a:off x="-947227" y="8169399"/>
            <a:ext cx="4602247" cy="3514966"/>
          </a:xfrm>
          <a:custGeom>
            <a:avLst/>
            <a:gdLst/>
            <a:ahLst/>
            <a:cxnLst/>
            <a:rect r="r" b="b" t="t" l="l"/>
            <a:pathLst>
              <a:path h="3514966" w="4602247">
                <a:moveTo>
                  <a:pt x="0" y="0"/>
                </a:moveTo>
                <a:lnTo>
                  <a:pt x="4602247" y="0"/>
                </a:lnTo>
                <a:lnTo>
                  <a:pt x="4602247" y="3514967"/>
                </a:lnTo>
                <a:lnTo>
                  <a:pt x="0" y="35149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811258" y="1368289"/>
            <a:ext cx="13448042" cy="2689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81"/>
              </a:lnSpc>
            </a:pPr>
            <a:r>
              <a:rPr lang="en-US" sz="5129">
                <a:solidFill>
                  <a:srgbClr val="FFFFFF"/>
                </a:solidFill>
                <a:latin typeface="Neue Machina Ultra-Bold"/>
              </a:rPr>
              <a:t>CS F407</a:t>
            </a:r>
          </a:p>
          <a:p>
            <a:pPr algn="ctr">
              <a:lnSpc>
                <a:spcPts val="7181"/>
              </a:lnSpc>
            </a:pPr>
            <a:r>
              <a:rPr lang="en-US" sz="5129">
                <a:solidFill>
                  <a:srgbClr val="FFFFFF"/>
                </a:solidFill>
                <a:latin typeface="Neue Machina Ultra-Bold"/>
              </a:rPr>
              <a:t>ARTIFICIAL INTELLIGENCE</a:t>
            </a:r>
          </a:p>
          <a:p>
            <a:pPr algn="ctr">
              <a:lnSpc>
                <a:spcPts val="7181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7640979" y="6000308"/>
            <a:ext cx="3006042" cy="439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sz="2586">
                <a:solidFill>
                  <a:srgbClr val="01204C"/>
                </a:solidFill>
                <a:latin typeface="Montserrat Medium"/>
              </a:rPr>
              <a:t>Presentation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58105" y="3974206"/>
            <a:ext cx="10230684" cy="1030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01"/>
              </a:lnSpc>
              <a:spcBef>
                <a:spcPct val="0"/>
              </a:spcBef>
            </a:pPr>
            <a:r>
              <a:rPr lang="en-US" sz="5929">
                <a:solidFill>
                  <a:srgbClr val="FFFFFF"/>
                </a:solidFill>
                <a:latin typeface="Neue Machina Ultra-Bold"/>
              </a:rPr>
              <a:t>PROJECT PRESENTATION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94469" y="5535039"/>
            <a:ext cx="14950916" cy="895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21"/>
              </a:lnSpc>
              <a:spcBef>
                <a:spcPct val="0"/>
              </a:spcBef>
            </a:pPr>
            <a:r>
              <a:rPr lang="en-US" sz="5229">
                <a:solidFill>
                  <a:srgbClr val="FFFFFF"/>
                </a:solidFill>
                <a:latin typeface="Neue Machina Ultra-Bold"/>
              </a:rPr>
              <a:t>Metaheuristics-based Feature Selection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-234626" y="7511228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00499" y="-175159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02533" y="429915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5" y="0"/>
                </a:lnTo>
                <a:lnTo>
                  <a:pt x="3874295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925861" y="7046518"/>
            <a:ext cx="8959061" cy="6831284"/>
          </a:xfrm>
          <a:custGeom>
            <a:avLst/>
            <a:gdLst/>
            <a:ahLst/>
            <a:cxnLst/>
            <a:rect r="r" b="b" t="t" l="l"/>
            <a:pathLst>
              <a:path h="6831284" w="8959061">
                <a:moveTo>
                  <a:pt x="0" y="0"/>
                </a:moveTo>
                <a:lnTo>
                  <a:pt x="8959061" y="0"/>
                </a:lnTo>
                <a:lnTo>
                  <a:pt x="8959061" y="6831283"/>
                </a:lnTo>
                <a:lnTo>
                  <a:pt x="0" y="68312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797134" y="3092025"/>
            <a:ext cx="9289521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GROUP 41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99239" y="6254564"/>
            <a:ext cx="13703455" cy="2785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508" indent="-345254" lvl="1">
              <a:lnSpc>
                <a:spcPts val="4477"/>
              </a:lnSpc>
              <a:buFont typeface="Arial"/>
              <a:buChar char="•"/>
            </a:pPr>
            <a:r>
              <a:rPr lang="en-US" sz="3198">
                <a:solidFill>
                  <a:srgbClr val="FFFFFF"/>
                </a:solidFill>
                <a:latin typeface="Montserrat"/>
              </a:rPr>
              <a:t>CHINNI VAMSHI KRUSHNA </a:t>
            </a:r>
            <a:r>
              <a:rPr lang="en-US" sz="3198">
                <a:solidFill>
                  <a:srgbClr val="FFFFFF"/>
                </a:solidFill>
                <a:latin typeface="Montserrat"/>
              </a:rPr>
              <a:t>                  2021A7PS2084H</a:t>
            </a:r>
          </a:p>
          <a:p>
            <a:pPr marL="690508" indent="-345254" lvl="1">
              <a:lnSpc>
                <a:spcPts val="4477"/>
              </a:lnSpc>
              <a:buFont typeface="Arial"/>
              <a:buChar char="•"/>
            </a:pPr>
            <a:r>
              <a:rPr lang="en-US" sz="3198">
                <a:solidFill>
                  <a:srgbClr val="FFFFFF"/>
                </a:solidFill>
                <a:latin typeface="Montserrat"/>
              </a:rPr>
              <a:t>PRATIK PATIL                                             2021A7PS3111H                                      </a:t>
            </a:r>
          </a:p>
          <a:p>
            <a:pPr marL="690508" indent="-345254" lvl="1">
              <a:lnSpc>
                <a:spcPts val="4477"/>
              </a:lnSpc>
              <a:buFont typeface="Arial"/>
              <a:buChar char="•"/>
            </a:pPr>
            <a:r>
              <a:rPr lang="en-US" sz="3198">
                <a:solidFill>
                  <a:srgbClr val="FFFFFF"/>
                </a:solidFill>
                <a:latin typeface="Montserrat"/>
              </a:rPr>
              <a:t>SAKSHAM SAWHNEY                              2021A4PS3195H</a:t>
            </a:r>
          </a:p>
          <a:p>
            <a:pPr marL="690508" indent="-345254" lvl="1">
              <a:lnSpc>
                <a:spcPts val="4477"/>
              </a:lnSpc>
              <a:buFont typeface="Arial"/>
              <a:buChar char="•"/>
            </a:pPr>
            <a:r>
              <a:rPr lang="en-US" sz="3198">
                <a:solidFill>
                  <a:srgbClr val="FFFFFF"/>
                </a:solidFill>
                <a:latin typeface="Montserrat"/>
              </a:rPr>
              <a:t>RAKUL CHAUHAN                                    2021AAPS1971H </a:t>
            </a:r>
          </a:p>
          <a:p>
            <a:pPr algn="ctr">
              <a:lnSpc>
                <a:spcPts val="4477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191871" y="5051362"/>
            <a:ext cx="9289521" cy="879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81"/>
              </a:lnSpc>
              <a:spcBef>
                <a:spcPct val="0"/>
              </a:spcBef>
            </a:pPr>
            <a:r>
              <a:rPr lang="en-US" sz="5129">
                <a:solidFill>
                  <a:srgbClr val="FFFFFF"/>
                </a:solidFill>
                <a:latin typeface="Neue Machina Ultra-Bold"/>
              </a:rPr>
              <a:t>NAME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5051362"/>
            <a:ext cx="9289521" cy="879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81"/>
              </a:lnSpc>
              <a:spcBef>
                <a:spcPct val="0"/>
              </a:spcBef>
            </a:pPr>
            <a:r>
              <a:rPr lang="en-US" sz="5129">
                <a:solidFill>
                  <a:srgbClr val="FFFFFF"/>
                </a:solidFill>
                <a:latin typeface="Neue Machina Ultra-Bold"/>
              </a:rPr>
              <a:t>ID NO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20057" y="-2331083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38930" y="2134307"/>
            <a:ext cx="11130050" cy="1187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8"/>
              </a:lnSpc>
            </a:pPr>
            <a:r>
              <a:rPr lang="en-US" sz="6863">
                <a:solidFill>
                  <a:srgbClr val="FFFFFF"/>
                </a:solidFill>
                <a:latin typeface="Neue Machina Ultra-Bold"/>
              </a:rPr>
              <a:t>About Our 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3089" y="3569113"/>
            <a:ext cx="15808890" cy="386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54256" indent="-477128" lvl="1">
              <a:lnSpc>
                <a:spcPts val="6187"/>
              </a:lnSpc>
              <a:buFont typeface="Arial"/>
              <a:buChar char="•"/>
            </a:pPr>
            <a:r>
              <a:rPr lang="en-US" sz="4419">
                <a:solidFill>
                  <a:srgbClr val="FFFFFF"/>
                </a:solidFill>
                <a:latin typeface="Montserrat"/>
              </a:rPr>
              <a:t>The Metaheuristics-Based Feature Selection project focuses on optimizing the process of selecting relevant features from large and complex datasets using advanced computational techniques known as metaheuristics.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71137" y="594816"/>
            <a:ext cx="7465233" cy="7465233"/>
          </a:xfrm>
          <a:custGeom>
            <a:avLst/>
            <a:gdLst/>
            <a:ahLst/>
            <a:cxnLst/>
            <a:rect r="r" b="b" t="t" l="l"/>
            <a:pathLst>
              <a:path h="7465233" w="7465233">
                <a:moveTo>
                  <a:pt x="0" y="0"/>
                </a:moveTo>
                <a:lnTo>
                  <a:pt x="7465233" y="0"/>
                </a:lnTo>
                <a:lnTo>
                  <a:pt x="7465233" y="7465233"/>
                </a:lnTo>
                <a:lnTo>
                  <a:pt x="0" y="7465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71164" y="3973154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3224964" y="4105113"/>
            <a:ext cx="11475480" cy="11475480"/>
            <a:chOff x="0" y="0"/>
            <a:chExt cx="6355080" cy="63550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798107" y="8005589"/>
            <a:ext cx="3216307" cy="1145809"/>
          </a:xfrm>
          <a:custGeom>
            <a:avLst/>
            <a:gdLst/>
            <a:ahLst/>
            <a:cxnLst/>
            <a:rect r="r" b="b" t="t" l="l"/>
            <a:pathLst>
              <a:path h="1145809" w="3216307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077851" y="1478408"/>
            <a:ext cx="12132298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-Bold"/>
              </a:rPr>
              <a:t>Algorithms used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535847" y="3862518"/>
            <a:ext cx="3216307" cy="1145809"/>
          </a:xfrm>
          <a:custGeom>
            <a:avLst/>
            <a:gdLst/>
            <a:ahLst/>
            <a:cxnLst/>
            <a:rect r="r" b="b" t="t" l="l"/>
            <a:pathLst>
              <a:path h="1145809" w="3216307">
                <a:moveTo>
                  <a:pt x="0" y="0"/>
                </a:moveTo>
                <a:lnTo>
                  <a:pt x="3216306" y="0"/>
                </a:lnTo>
                <a:lnTo>
                  <a:pt x="3216306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58876" y="8005589"/>
            <a:ext cx="3216307" cy="1145809"/>
          </a:xfrm>
          <a:custGeom>
            <a:avLst/>
            <a:gdLst/>
            <a:ahLst/>
            <a:cxnLst/>
            <a:rect r="r" b="b" t="t" l="l"/>
            <a:pathLst>
              <a:path h="1145809" w="3216307">
                <a:moveTo>
                  <a:pt x="0" y="0"/>
                </a:moveTo>
                <a:lnTo>
                  <a:pt x="3216306" y="0"/>
                </a:lnTo>
                <a:lnTo>
                  <a:pt x="3216306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4195193" y="-4864633"/>
            <a:ext cx="9729266" cy="9729266"/>
          </a:xfrm>
          <a:custGeom>
            <a:avLst/>
            <a:gdLst/>
            <a:ahLst/>
            <a:cxnLst/>
            <a:rect r="r" b="b" t="t" l="l"/>
            <a:pathLst>
              <a:path h="9729266" w="9729266">
                <a:moveTo>
                  <a:pt x="0" y="0"/>
                </a:moveTo>
                <a:lnTo>
                  <a:pt x="9729267" y="0"/>
                </a:lnTo>
                <a:lnTo>
                  <a:pt x="9729267" y="9729266"/>
                </a:lnTo>
                <a:lnTo>
                  <a:pt x="0" y="9729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0344677">
            <a:off x="-877637" y="-716602"/>
            <a:ext cx="4140717" cy="2443023"/>
          </a:xfrm>
          <a:custGeom>
            <a:avLst/>
            <a:gdLst/>
            <a:ahLst/>
            <a:cxnLst/>
            <a:rect r="r" b="b" t="t" l="l"/>
            <a:pathLst>
              <a:path h="2443023" w="4140717">
                <a:moveTo>
                  <a:pt x="0" y="0"/>
                </a:moveTo>
                <a:lnTo>
                  <a:pt x="4140716" y="0"/>
                </a:lnTo>
                <a:lnTo>
                  <a:pt x="4140716" y="2443023"/>
                </a:lnTo>
                <a:lnTo>
                  <a:pt x="0" y="24430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788974" y="1621283"/>
            <a:ext cx="5382042" cy="5628279"/>
          </a:xfrm>
          <a:custGeom>
            <a:avLst/>
            <a:gdLst/>
            <a:ahLst/>
            <a:cxnLst/>
            <a:rect r="r" b="b" t="t" l="l"/>
            <a:pathLst>
              <a:path h="5628279" w="5382042">
                <a:moveTo>
                  <a:pt x="0" y="0"/>
                </a:moveTo>
                <a:lnTo>
                  <a:pt x="5382042" y="0"/>
                </a:lnTo>
                <a:lnTo>
                  <a:pt x="5382042" y="5628279"/>
                </a:lnTo>
                <a:lnTo>
                  <a:pt x="0" y="56282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785757" y="5904254"/>
            <a:ext cx="6716487" cy="6708091"/>
          </a:xfrm>
          <a:custGeom>
            <a:avLst/>
            <a:gdLst/>
            <a:ahLst/>
            <a:cxnLst/>
            <a:rect r="r" b="b" t="t" l="l"/>
            <a:pathLst>
              <a:path h="6708091" w="6716487">
                <a:moveTo>
                  <a:pt x="0" y="0"/>
                </a:moveTo>
                <a:lnTo>
                  <a:pt x="6716486" y="0"/>
                </a:lnTo>
                <a:lnTo>
                  <a:pt x="6716486" y="6708092"/>
                </a:lnTo>
                <a:lnTo>
                  <a:pt x="0" y="67080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979403" y="8137432"/>
            <a:ext cx="2853714" cy="806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  <a:spcBef>
                <a:spcPct val="0"/>
              </a:spcBef>
            </a:pPr>
            <a:r>
              <a:rPr lang="en-US" sz="2355">
                <a:solidFill>
                  <a:srgbClr val="01204C"/>
                </a:solidFill>
                <a:latin typeface="Montserrat Medium"/>
              </a:rPr>
              <a:t>ANT COLONY OPTIMITATION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17143" y="3990362"/>
            <a:ext cx="2853714" cy="806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  <a:spcBef>
                <a:spcPct val="0"/>
              </a:spcBef>
            </a:pPr>
            <a:r>
              <a:rPr lang="en-US" sz="2355">
                <a:solidFill>
                  <a:srgbClr val="01204C"/>
                </a:solidFill>
                <a:latin typeface="Montserrat Medium"/>
              </a:rPr>
              <a:t>GENETIC ALGORITHM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1993842" y="5561675"/>
            <a:ext cx="3216307" cy="1145809"/>
          </a:xfrm>
          <a:custGeom>
            <a:avLst/>
            <a:gdLst/>
            <a:ahLst/>
            <a:cxnLst/>
            <a:rect r="r" b="b" t="t" l="l"/>
            <a:pathLst>
              <a:path h="1145809" w="3216307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224964" y="5561675"/>
            <a:ext cx="3216307" cy="1145809"/>
          </a:xfrm>
          <a:custGeom>
            <a:avLst/>
            <a:gdLst/>
            <a:ahLst/>
            <a:cxnLst/>
            <a:rect r="r" b="b" t="t" l="l"/>
            <a:pathLst>
              <a:path h="1145809" w="3216307">
                <a:moveTo>
                  <a:pt x="0" y="0"/>
                </a:moveTo>
                <a:lnTo>
                  <a:pt x="3216306" y="0"/>
                </a:lnTo>
                <a:lnTo>
                  <a:pt x="3216306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406260" y="5707300"/>
            <a:ext cx="2853714" cy="806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  <a:spcBef>
                <a:spcPct val="0"/>
              </a:spcBef>
            </a:pPr>
            <a:r>
              <a:rPr lang="en-US" sz="2355">
                <a:solidFill>
                  <a:srgbClr val="01204C"/>
                </a:solidFill>
                <a:latin typeface="Montserrat Medium"/>
              </a:rPr>
              <a:t>PARTICLE SWARM OPTIMISATION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175139" y="5707300"/>
            <a:ext cx="2853714" cy="806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  <a:spcBef>
                <a:spcPct val="0"/>
              </a:spcBef>
            </a:pPr>
            <a:r>
              <a:rPr lang="en-US" sz="2355">
                <a:solidFill>
                  <a:srgbClr val="01204C"/>
                </a:solidFill>
                <a:latin typeface="Montserrat Medium"/>
              </a:rPr>
              <a:t>GREY WOLF OPTIMITATION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040172" y="8359999"/>
            <a:ext cx="2853714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HYBRID PSOGA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87719" y="-2942560"/>
            <a:ext cx="8996085" cy="8996085"/>
          </a:xfrm>
          <a:custGeom>
            <a:avLst/>
            <a:gdLst/>
            <a:ahLst/>
            <a:cxnLst/>
            <a:rect r="r" b="b" t="t" l="l"/>
            <a:pathLst>
              <a:path h="8996085" w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14326" y="6543974"/>
            <a:ext cx="5428652" cy="5428652"/>
          </a:xfrm>
          <a:custGeom>
            <a:avLst/>
            <a:gdLst/>
            <a:ahLst/>
            <a:cxnLst/>
            <a:rect r="r" b="b" t="t" l="l"/>
            <a:pathLst>
              <a:path h="5428652" w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3342394"/>
            <a:ext cx="4290504" cy="4485955"/>
            <a:chOff x="0" y="0"/>
            <a:chExt cx="1565187" cy="16364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65188" cy="1636488"/>
            </a:xfrm>
            <a:custGeom>
              <a:avLst/>
              <a:gdLst/>
              <a:ahLst/>
              <a:cxnLst/>
              <a:rect r="r" b="b" t="t" l="l"/>
              <a:pathLst>
                <a:path h="1636488" w="1565188">
                  <a:moveTo>
                    <a:pt x="1440727" y="1636488"/>
                  </a:moveTo>
                  <a:lnTo>
                    <a:pt x="124460" y="1636488"/>
                  </a:lnTo>
                  <a:cubicBezTo>
                    <a:pt x="55880" y="1636488"/>
                    <a:pt x="0" y="1580608"/>
                    <a:pt x="0" y="151202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512029"/>
                  </a:lnTo>
                  <a:cubicBezTo>
                    <a:pt x="1565188" y="1580608"/>
                    <a:pt x="1509307" y="1636488"/>
                    <a:pt x="1440727" y="163648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AutoShape 6" id="6"/>
          <p:cNvSpPr/>
          <p:nvPr/>
        </p:nvSpPr>
        <p:spPr>
          <a:xfrm rot="-5400000">
            <a:off x="3930071" y="5631302"/>
            <a:ext cx="377419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6225828" y="3342394"/>
            <a:ext cx="4290504" cy="4485955"/>
            <a:chOff x="0" y="0"/>
            <a:chExt cx="1565187" cy="163648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65188" cy="1636488"/>
            </a:xfrm>
            <a:custGeom>
              <a:avLst/>
              <a:gdLst/>
              <a:ahLst/>
              <a:cxnLst/>
              <a:rect r="r" b="b" t="t" l="l"/>
              <a:pathLst>
                <a:path h="1636488" w="1565188">
                  <a:moveTo>
                    <a:pt x="1440727" y="1636488"/>
                  </a:moveTo>
                  <a:lnTo>
                    <a:pt x="124460" y="1636488"/>
                  </a:lnTo>
                  <a:cubicBezTo>
                    <a:pt x="55880" y="1636488"/>
                    <a:pt x="0" y="1580608"/>
                    <a:pt x="0" y="151202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512029"/>
                  </a:lnTo>
                  <a:cubicBezTo>
                    <a:pt x="1565188" y="1580608"/>
                    <a:pt x="1509307" y="1636488"/>
                    <a:pt x="1440727" y="163648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AutoShape 9" id="9"/>
          <p:cNvSpPr/>
          <p:nvPr/>
        </p:nvSpPr>
        <p:spPr>
          <a:xfrm rot="-5400000">
            <a:off x="9191962" y="5631302"/>
            <a:ext cx="377419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4925882" y="6874980"/>
            <a:ext cx="6095177" cy="6095177"/>
          </a:xfrm>
          <a:custGeom>
            <a:avLst/>
            <a:gdLst/>
            <a:ahLst/>
            <a:cxnLst/>
            <a:rect r="r" b="b" t="t" l="l"/>
            <a:pathLst>
              <a:path h="6095177" w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487719" y="3342394"/>
            <a:ext cx="4290504" cy="4485955"/>
            <a:chOff x="0" y="0"/>
            <a:chExt cx="1565187" cy="163648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65188" cy="1636488"/>
            </a:xfrm>
            <a:custGeom>
              <a:avLst/>
              <a:gdLst/>
              <a:ahLst/>
              <a:cxnLst/>
              <a:rect r="r" b="b" t="t" l="l"/>
              <a:pathLst>
                <a:path h="1636488" w="1565188">
                  <a:moveTo>
                    <a:pt x="1440727" y="1636488"/>
                  </a:moveTo>
                  <a:lnTo>
                    <a:pt x="124460" y="1636488"/>
                  </a:lnTo>
                  <a:cubicBezTo>
                    <a:pt x="55880" y="1636488"/>
                    <a:pt x="0" y="1580608"/>
                    <a:pt x="0" y="151202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512029"/>
                  </a:lnTo>
                  <a:cubicBezTo>
                    <a:pt x="1565188" y="1580608"/>
                    <a:pt x="1509307" y="1636488"/>
                    <a:pt x="1440727" y="163648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-320654">
            <a:off x="15023685" y="2224"/>
            <a:ext cx="4471230" cy="2308815"/>
          </a:xfrm>
          <a:custGeom>
            <a:avLst/>
            <a:gdLst/>
            <a:ahLst/>
            <a:cxnLst/>
            <a:rect r="r" b="b" t="t" l="l"/>
            <a:pathLst>
              <a:path h="2308815" w="4471230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5651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661459">
            <a:off x="-860948" y="8286627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778223" y="6543974"/>
            <a:ext cx="7210834" cy="5994006"/>
          </a:xfrm>
          <a:custGeom>
            <a:avLst/>
            <a:gdLst/>
            <a:ahLst/>
            <a:cxnLst/>
            <a:rect r="r" b="b" t="t" l="l"/>
            <a:pathLst>
              <a:path h="5994006" w="7210834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828675"/>
            <a:ext cx="7119102" cy="1685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Roadmap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5186876"/>
            <a:ext cx="4290504" cy="640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12"/>
              </a:lnSpc>
            </a:pPr>
            <a:r>
              <a:rPr lang="en-US" sz="3651">
                <a:solidFill>
                  <a:srgbClr val="FFFFFF"/>
                </a:solidFill>
                <a:latin typeface="Neue Machina Ultra-Bold"/>
              </a:rPr>
              <a:t>Implementation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488633" y="5186876"/>
            <a:ext cx="4290504" cy="640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2"/>
              </a:lnSpc>
            </a:pPr>
            <a:r>
              <a:rPr lang="en-US" sz="3651">
                <a:solidFill>
                  <a:srgbClr val="FFFFFF"/>
                </a:solidFill>
                <a:latin typeface="Neue Machina Ultra-Bold"/>
              </a:rPr>
              <a:t>Evaluation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225828" y="5186876"/>
            <a:ext cx="4290504" cy="640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2"/>
              </a:lnSpc>
            </a:pPr>
            <a:r>
              <a:rPr lang="en-US" sz="3651">
                <a:solidFill>
                  <a:srgbClr val="FFFFFF"/>
                </a:solidFill>
                <a:latin typeface="Neue Machina Ultra-Bold"/>
              </a:rPr>
              <a:t>Optimitation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54044" y="1024236"/>
            <a:ext cx="6896632" cy="6896632"/>
          </a:xfrm>
          <a:custGeom>
            <a:avLst/>
            <a:gdLst/>
            <a:ahLst/>
            <a:cxnLst/>
            <a:rect r="r" b="b" t="t" l="l"/>
            <a:pathLst>
              <a:path h="6896632" w="6896632">
                <a:moveTo>
                  <a:pt x="0" y="0"/>
                </a:moveTo>
                <a:lnTo>
                  <a:pt x="6896633" y="0"/>
                </a:lnTo>
                <a:lnTo>
                  <a:pt x="6896633" y="6896632"/>
                </a:lnTo>
                <a:lnTo>
                  <a:pt x="0" y="6896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831439" y="3191290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1" y="0"/>
                </a:lnTo>
                <a:lnTo>
                  <a:pt x="8086061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1928816" y="449266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8" y="0"/>
                </a:lnTo>
                <a:lnTo>
                  <a:pt x="12718368" y="9388468"/>
                </a:lnTo>
                <a:lnTo>
                  <a:pt x="0" y="9388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823539" y="2903539"/>
            <a:ext cx="5366128" cy="5017329"/>
          </a:xfrm>
          <a:custGeom>
            <a:avLst/>
            <a:gdLst/>
            <a:ahLst/>
            <a:cxnLst/>
            <a:rect r="r" b="b" t="t" l="l"/>
            <a:pathLst>
              <a:path h="5017329" w="5366128">
                <a:moveTo>
                  <a:pt x="0" y="0"/>
                </a:moveTo>
                <a:lnTo>
                  <a:pt x="5366128" y="0"/>
                </a:lnTo>
                <a:lnTo>
                  <a:pt x="5366128" y="5017329"/>
                </a:lnTo>
                <a:lnTo>
                  <a:pt x="0" y="501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069826" y="4200686"/>
            <a:ext cx="8148349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Thank You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576236" y="2903539"/>
            <a:ext cx="5366128" cy="5017329"/>
          </a:xfrm>
          <a:custGeom>
            <a:avLst/>
            <a:gdLst/>
            <a:ahLst/>
            <a:cxnLst/>
            <a:rect r="r" b="b" t="t" l="l"/>
            <a:pathLst>
              <a:path h="5017329" w="5366128">
                <a:moveTo>
                  <a:pt x="0" y="0"/>
                </a:moveTo>
                <a:lnTo>
                  <a:pt x="5366128" y="0"/>
                </a:lnTo>
                <a:lnTo>
                  <a:pt x="5366128" y="5017329"/>
                </a:lnTo>
                <a:lnTo>
                  <a:pt x="0" y="501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DAF0o-EvPGs</dc:identifier>
  <dcterms:modified xsi:type="dcterms:W3CDTF">2011-08-01T06:04:30Z</dcterms:modified>
  <cp:revision>1</cp:revision>
  <dc:title>CS F407</dc:title>
</cp:coreProperties>
</file>